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2" r:id="rId4"/>
    <p:sldId id="267" r:id="rId5"/>
    <p:sldId id="268" r:id="rId6"/>
    <p:sldId id="269" r:id="rId7"/>
    <p:sldId id="260" r:id="rId8"/>
    <p:sldId id="266" r:id="rId9"/>
    <p:sldId id="271" r:id="rId10"/>
    <p:sldId id="270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73AACE-304B-4F5F-9B86-5B14CA01D92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D927F-203A-41CD-88B7-E34F088F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Ш</a:t>
            </a:r>
            <a:r>
              <a:rPr lang="ru-RU" sz="4000" b="1" dirty="0" smtClean="0"/>
              <a:t>КОЛА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r>
              <a:rPr lang="ru-RU" sz="4000" b="1" dirty="0" smtClean="0"/>
              <a:t>УДУЩЕГО 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</a:t>
            </a:r>
            <a:r>
              <a:rPr lang="ru-RU" sz="4000" b="1" dirty="0" smtClean="0"/>
              <a:t>ЕРВОКЛАССНИКА                      </a:t>
            </a:r>
            <a:endParaRPr lang="ru-RU" sz="3600" b="1" dirty="0" smtClean="0"/>
          </a:p>
          <a:p>
            <a:pPr algn="ctr">
              <a:buNone/>
            </a:pPr>
            <a:r>
              <a:rPr lang="ru-RU" sz="4400" b="1" dirty="0" smtClean="0"/>
              <a:t>2023– 2024 </a:t>
            </a:r>
            <a:r>
              <a:rPr lang="ru-RU" sz="4400" b="1" dirty="0" err="1" smtClean="0"/>
              <a:t>уч.г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 оплаты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Постановление Администрации городского округа «Город Архангельск» от 26 августа 2022 №1591</a:t>
            </a:r>
          </a:p>
          <a:p>
            <a:endParaRPr lang="ru-RU" dirty="0" smtClean="0"/>
          </a:p>
          <a:p>
            <a:r>
              <a:rPr lang="ru-RU" dirty="0" smtClean="0"/>
              <a:t>250 руб./ занятие с одного человека</a:t>
            </a:r>
          </a:p>
          <a:p>
            <a:endParaRPr lang="ru-RU" dirty="0" smtClean="0"/>
          </a:p>
          <a:p>
            <a:r>
              <a:rPr lang="ru-RU" dirty="0" smtClean="0"/>
              <a:t>3 занятия (суббота) – 750 руб. с человека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Уважаемые родители!                                                          Мы желаем вашим детям      успешного обучения  в       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Ш</a:t>
            </a:r>
            <a:r>
              <a:rPr lang="ru-RU" sz="3600" dirty="0" smtClean="0"/>
              <a:t>КОЛЕ                                    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Б</a:t>
            </a:r>
            <a:r>
              <a:rPr lang="ru-RU" sz="3600" dirty="0" smtClean="0"/>
              <a:t>УДУЩЕГО                        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П</a:t>
            </a:r>
            <a:r>
              <a:rPr lang="ru-RU" sz="3600" dirty="0" smtClean="0"/>
              <a:t>ЕРВОКЛАССНИКА</a:t>
            </a:r>
          </a:p>
          <a:p>
            <a:pPr algn="r">
              <a:buNone/>
            </a:pPr>
            <a:endParaRPr lang="ru-RU" sz="2800" smtClean="0"/>
          </a:p>
          <a:p>
            <a:pPr algn="r">
              <a:buNone/>
            </a:pPr>
            <a:r>
              <a:rPr lang="ru-RU" sz="2800" smtClean="0"/>
              <a:t>Учителя </a:t>
            </a:r>
            <a:r>
              <a:rPr lang="ru-RU" sz="2800" dirty="0" smtClean="0"/>
              <a:t>МБОУ СШ № 62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ПЛАНИРОВАНИЕ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РАБОТЫ С БУДУЩИМИ ПЕРВОКЛАССНИКАМИ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452083303"/>
              </p:ext>
            </p:extLst>
          </p:nvPr>
        </p:nvGraphicFramePr>
        <p:xfrm>
          <a:off x="301625" y="1527175"/>
          <a:ext cx="850423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095"/>
                <a:gridCol w="4536504"/>
                <a:gridCol w="22176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 проведения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 Е Р О П Р И Я Т И 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r>
                        <a:rPr lang="ru-RU" baseline="0" dirty="0" smtClean="0"/>
                        <a:t> - февраль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09.10. 2023 г.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Октябрь-апрель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 01.04.2024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Конец мая</a:t>
                      </a:r>
                      <a:r>
                        <a:rPr lang="ru-RU" baseline="0" dirty="0" smtClean="0"/>
                        <a:t> – начало июня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Уточнение списков будущих первоклассников по м/р школы.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Организационное</a:t>
                      </a:r>
                      <a:r>
                        <a:rPr lang="ru-RU" baseline="0" dirty="0" smtClean="0"/>
                        <a:t> собрание по ШБП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Занятия ШБП </a:t>
                      </a:r>
                    </a:p>
                    <a:p>
                      <a:r>
                        <a:rPr lang="ru-RU" baseline="0" dirty="0" smtClean="0"/>
                        <a:t>Субботы, с 10.00 до 12 часов.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Начало приема заявлений в 1 класс.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Собрание родителей будущих первоклассников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Администрация.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Рудакова Н.А.,</a:t>
                      </a:r>
                      <a:r>
                        <a:rPr lang="ru-RU" sz="1600" baseline="0" dirty="0" smtClean="0"/>
                        <a:t> директор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600" dirty="0" smtClean="0"/>
                        <a:t>Светличная Н.И.</a:t>
                      </a:r>
                    </a:p>
                    <a:p>
                      <a:r>
                        <a:rPr lang="ru-RU" sz="1600" dirty="0" err="1" smtClean="0"/>
                        <a:t>Торопина</a:t>
                      </a:r>
                      <a:r>
                        <a:rPr lang="ru-RU" sz="1600" dirty="0" smtClean="0"/>
                        <a:t> И.Ю. </a:t>
                      </a:r>
                    </a:p>
                    <a:p>
                      <a:r>
                        <a:rPr lang="ru-RU" sz="1600" baseline="0" dirty="0" smtClean="0"/>
                        <a:t>Щербакова Т.А.</a:t>
                      </a:r>
                      <a:endParaRPr lang="ru-RU" sz="16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600" dirty="0" smtClean="0"/>
                        <a:t>Администрация школы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600" dirty="0" smtClean="0"/>
                        <a:t>Рудакова Н.А.,</a:t>
                      </a:r>
                      <a:r>
                        <a:rPr lang="ru-RU" sz="1600" baseline="0" dirty="0" smtClean="0"/>
                        <a:t> директор</a:t>
                      </a:r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971276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9681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РАСПИСАНИЕ ЗАНЯТИЙ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21, 28</a:t>
            </a:r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октября; 11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,18 ,25</a:t>
            </a:r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ноября;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02, 09, 16, 23 </a:t>
            </a:r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декабря  2023 года; 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13, 20, 27</a:t>
            </a:r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января;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03,10, 17</a:t>
            </a:r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февраля; 02, 23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, 30 марта, 06, 13 апреля</a:t>
            </a:r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2024  года)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3" y="1527174"/>
          <a:ext cx="8270904" cy="366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245"/>
                <a:gridCol w="5000659"/>
              </a:tblGrid>
              <a:tr h="6752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Занятие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</a:tr>
              <a:tr h="7109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10.00 – 10.25</a:t>
                      </a:r>
                      <a:endParaRPr lang="ru-RU" sz="20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Математические ступеньки</a:t>
                      </a:r>
                      <a:endParaRPr lang="ru-RU" sz="2000" dirty="0"/>
                    </a:p>
                  </a:txBody>
                  <a:tcPr marL="94492" marR="94492"/>
                </a:tc>
              </a:tr>
              <a:tr h="7866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10.35 – 11.00</a:t>
                      </a:r>
                      <a:endParaRPr lang="ru-RU" sz="20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От слова к букве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6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11.10 – 11.35</a:t>
                      </a:r>
                      <a:endParaRPr lang="ru-RU" sz="20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Развитие мелкой моторики</a:t>
                      </a:r>
                      <a:endParaRPr lang="ru-RU" sz="2000" dirty="0"/>
                    </a:p>
                  </a:txBody>
                  <a:tcPr marL="94492" marR="94492"/>
                </a:tc>
              </a:tr>
              <a:tr h="5852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11.45 – 12.00</a:t>
                      </a:r>
                      <a:endParaRPr lang="ru-RU" sz="20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Консультации</a:t>
                      </a:r>
                      <a:r>
                        <a:rPr lang="ru-RU" sz="2000" baseline="0" dirty="0" smtClean="0"/>
                        <a:t> для родителей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(вестибюль школы)</a:t>
                      </a:r>
                      <a:endParaRPr lang="ru-RU" sz="2000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Основные положения программы «Преемственность»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Подготовка детей старшего дошкольного возраста к школе должна: </a:t>
            </a:r>
          </a:p>
          <a:p>
            <a:pPr>
              <a:buFontTx/>
              <a:buChar char="-"/>
            </a:pPr>
            <a:r>
              <a:rPr lang="ru-RU" sz="2000" dirty="0" smtClean="0"/>
              <a:t>Носить развивающий характер;</a:t>
            </a:r>
          </a:p>
          <a:p>
            <a:pPr>
              <a:buFontTx/>
              <a:buChar char="-"/>
            </a:pPr>
            <a:r>
              <a:rPr lang="ru-RU" sz="2000" dirty="0" smtClean="0"/>
              <a:t>Не допускать дублирования программ первого класса;</a:t>
            </a:r>
          </a:p>
          <a:p>
            <a:pPr>
              <a:buFontTx/>
              <a:buChar char="-"/>
            </a:pPr>
            <a:r>
              <a:rPr lang="ru-RU" sz="2000" dirty="0" smtClean="0"/>
              <a:t>Обеспечивать позитивную социализацию детей;</a:t>
            </a:r>
          </a:p>
          <a:p>
            <a:pPr>
              <a:buFontTx/>
              <a:buChar char="-"/>
            </a:pPr>
            <a:r>
              <a:rPr lang="ru-RU" sz="2000" dirty="0" smtClean="0"/>
              <a:t>Обеспечивать формирование ценностных установок;</a:t>
            </a:r>
          </a:p>
          <a:p>
            <a:pPr>
              <a:buFontTx/>
              <a:buChar char="-"/>
            </a:pPr>
            <a:r>
              <a:rPr lang="ru-RU" sz="2000" dirty="0" smtClean="0"/>
              <a:t>Ориентировать не на уровень знаний, а на развитие потенциальных возможностей ребенка, на зону его ближайшего развития;</a:t>
            </a:r>
          </a:p>
          <a:p>
            <a:pPr>
              <a:buFontTx/>
              <a:buChar char="-"/>
            </a:pPr>
            <a:r>
              <a:rPr lang="ru-RU" sz="2000" dirty="0" smtClean="0"/>
              <a:t>Организовать и сочетать в единой смысловой последовательности продуктивные виды деятельности;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Обеспечивать постепенный переход от непосредственности к производительности.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 программы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Подготовить детей дошкольного возраста к обучению в школе путем развития их физических, социальных и психических функций в единстве дошкольного и школьного образовательного пространства;</a:t>
            </a:r>
          </a:p>
          <a:p>
            <a:r>
              <a:rPr lang="ru-RU" dirty="0" smtClean="0"/>
              <a:t>Оказать квалифицированную помощь педагогам и родителям при подготовке детей к обучению в школе.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 программы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Сохранение и укрепление физического, психического здоровья детей и их эмоционального благополучия;</a:t>
            </a:r>
          </a:p>
          <a:p>
            <a:r>
              <a:rPr lang="ru-RU" sz="2000" dirty="0" smtClean="0"/>
              <a:t>Развитие личностных качеств детей;</a:t>
            </a:r>
          </a:p>
          <a:p>
            <a:r>
              <a:rPr lang="ru-RU" sz="2000" dirty="0" smtClean="0"/>
              <a:t>Формирование у дошкольников ценностных установок и ориентаций;</a:t>
            </a:r>
          </a:p>
          <a:p>
            <a:r>
              <a:rPr lang="ru-RU" sz="2000" dirty="0" smtClean="0"/>
              <a:t>Формирование и развитие психических функций познавательной и эмоционально-волевой сферы;</a:t>
            </a:r>
          </a:p>
          <a:p>
            <a:r>
              <a:rPr lang="ru-RU" sz="2000" dirty="0" smtClean="0"/>
              <a:t>Формирование предпосылок универсальных учебных действий, развитие коммуникативных умений;</a:t>
            </a:r>
          </a:p>
          <a:p>
            <a:r>
              <a:rPr lang="ru-RU" sz="2000" dirty="0" smtClean="0"/>
              <a:t>Развитие умения действовать по правилам;</a:t>
            </a:r>
          </a:p>
          <a:p>
            <a:r>
              <a:rPr lang="ru-RU" sz="2000" dirty="0" smtClean="0"/>
              <a:t>Развитие творческой активности детей 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chemeClr val="tx1"/>
                </a:solidFill>
              </a:rPr>
              <a:t>Преемственность: </a:t>
            </a:r>
            <a:br>
              <a:rPr lang="ru-RU" sz="2000" b="1" i="1" u="sng" dirty="0" smtClean="0">
                <a:solidFill>
                  <a:schemeClr val="tx1"/>
                </a:solidFill>
              </a:rPr>
            </a:br>
            <a:r>
              <a:rPr lang="ru-RU" sz="2000" b="1" i="1" u="sng" dirty="0" smtClean="0">
                <a:solidFill>
                  <a:schemeClr val="tx1"/>
                </a:solidFill>
              </a:rPr>
              <a:t>программа по подготовке к школе детей 5-7 лет,</a:t>
            </a:r>
            <a:br>
              <a:rPr lang="ru-RU" sz="2000" b="1" i="1" u="sng" dirty="0" smtClean="0">
                <a:solidFill>
                  <a:schemeClr val="tx1"/>
                </a:solidFill>
              </a:rPr>
            </a:br>
            <a:r>
              <a:rPr lang="ru-RU" sz="2000" b="1" i="1" u="sng" dirty="0" smtClean="0">
                <a:solidFill>
                  <a:schemeClr val="tx1"/>
                </a:solidFill>
              </a:rPr>
              <a:t> автор программы Н.А.Федосова.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PcqxZ5ZprX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357585" cy="4572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456000" cy="44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118564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>
                <a:solidFill>
                  <a:schemeClr val="tx1"/>
                </a:solidFill>
              </a:rPr>
              <a:t>Преемственность:</a:t>
            </a:r>
            <a:r>
              <a:rPr lang="ru-RU" sz="3600" b="1" i="1" u="sng" dirty="0" smtClean="0">
                <a:solidFill>
                  <a:schemeClr val="tx1"/>
                </a:solidFill>
              </a:rPr>
              <a:t> </a:t>
            </a:r>
            <a:br>
              <a:rPr lang="ru-RU" sz="3600" b="1" i="1" u="sng" dirty="0" smtClean="0">
                <a:solidFill>
                  <a:schemeClr val="tx1"/>
                </a:solidFill>
              </a:rPr>
            </a:br>
            <a:r>
              <a:rPr lang="ru-RU" sz="1800" b="1" i="1" u="sng" dirty="0" smtClean="0">
                <a:solidFill>
                  <a:schemeClr val="tx1"/>
                </a:solidFill>
              </a:rPr>
              <a:t>программа по подготовке к школе детей 5-7 лет,</a:t>
            </a:r>
            <a:br>
              <a:rPr lang="ru-RU" sz="1800" b="1" i="1" u="sng" dirty="0" smtClean="0">
                <a:solidFill>
                  <a:schemeClr val="tx1"/>
                </a:solidFill>
              </a:rPr>
            </a:br>
            <a:r>
              <a:rPr lang="ru-RU" sz="1800" b="1" i="1" u="sng" dirty="0" smtClean="0">
                <a:solidFill>
                  <a:schemeClr val="tx1"/>
                </a:solidFill>
              </a:rPr>
              <a:t> автор программы Н.А.Федосова.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714487"/>
            <a:ext cx="5572164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Admin\Downloads\2475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14488"/>
            <a:ext cx="285752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Учебные принадлежности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Ручка </a:t>
            </a:r>
          </a:p>
          <a:p>
            <a:r>
              <a:rPr lang="ru-RU" dirty="0" smtClean="0"/>
              <a:t>Цветные карандаши (красный, синий, зеленый)</a:t>
            </a:r>
          </a:p>
          <a:p>
            <a:r>
              <a:rPr lang="ru-RU" dirty="0" smtClean="0"/>
              <a:t>Простой карандаш</a:t>
            </a:r>
          </a:p>
          <a:p>
            <a:r>
              <a:rPr lang="ru-RU" dirty="0" smtClean="0"/>
              <a:t>Ластик</a:t>
            </a:r>
          </a:p>
          <a:p>
            <a:r>
              <a:rPr lang="ru-RU" smtClean="0"/>
              <a:t>Тонкий альбом</a:t>
            </a:r>
            <a:endParaRPr lang="ru-RU"/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638</TotalTime>
  <Words>374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ПЛАНИРОВАНИЕ  РАБОТЫ С БУДУЩИМИ ПЕРВОКЛАССНИКАМИ</vt:lpstr>
      <vt:lpstr>РАСПИСАНИЕ ЗАНЯТИЙ (21, 28 октября; 11 ,18 ,25 ноября; 02, 09, 16, 23 декабря  2023 года;  13, 20, 27 января;  03,10, 17 февраля; 02, 23, 30 марта, 06, 13 апреля 2024  года)</vt:lpstr>
      <vt:lpstr>Основные положения программы «Преемственность»</vt:lpstr>
      <vt:lpstr>Цель программы</vt:lpstr>
      <vt:lpstr>Задачи программы</vt:lpstr>
      <vt:lpstr>Преемственность:  программа по подготовке к школе детей 5-7 лет,  автор программы Н.А.Федосова.</vt:lpstr>
      <vt:lpstr>Преемственность:  программа по подготовке к школе детей 5-7 лет,  автор программы Н.А.Федосова.</vt:lpstr>
      <vt:lpstr>Учебные принадлежности</vt:lpstr>
      <vt:lpstr>Размер оплаты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Admin</cp:lastModifiedBy>
  <cp:revision>45</cp:revision>
  <cp:lastPrinted>2015-10-23T12:57:57Z</cp:lastPrinted>
  <dcterms:created xsi:type="dcterms:W3CDTF">2013-10-28T10:47:52Z</dcterms:created>
  <dcterms:modified xsi:type="dcterms:W3CDTF">2023-10-10T04:39:54Z</dcterms:modified>
</cp:coreProperties>
</file>