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4" r:id="rId5"/>
    <p:sldId id="275" r:id="rId6"/>
    <p:sldId id="292" r:id="rId7"/>
    <p:sldId id="293" r:id="rId8"/>
    <p:sldId id="296" r:id="rId9"/>
    <p:sldId id="297" r:id="rId10"/>
    <p:sldId id="298" r:id="rId11"/>
    <p:sldId id="262" r:id="rId12"/>
    <p:sldId id="280" r:id="rId13"/>
    <p:sldId id="281" r:id="rId14"/>
    <p:sldId id="282" r:id="rId15"/>
    <p:sldId id="295" r:id="rId16"/>
    <p:sldId id="283" r:id="rId17"/>
    <p:sldId id="287" r:id="rId18"/>
    <p:sldId id="288" r:id="rId19"/>
    <p:sldId id="291" r:id="rId20"/>
    <p:sldId id="299" r:id="rId21"/>
    <p:sldId id="264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88256" autoAdjust="0"/>
  </p:normalViewPr>
  <p:slideViewPr>
    <p:cSldViewPr snapToGrid="0">
      <p:cViewPr varScale="1">
        <p:scale>
          <a:sx n="102" d="100"/>
          <a:sy n="102" d="100"/>
        </p:scale>
        <p:origin x="-91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pPr rtl="0"/>
              <a:t>06.06.2024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pPr rtl="0"/>
              <a:t>06.06.2024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6824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18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=""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pPr rtl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=""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665063" y="-102430"/>
            <a:ext cx="9367416" cy="6960429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                                   </a:t>
            </a:r>
            <a:r>
              <a:rPr lang="ru-RU" sz="3200" dirty="0">
                <a:solidFill>
                  <a:schemeClr val="tx2"/>
                </a:solidFill>
              </a:rPr>
              <a:t>Родительское собрание:    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«Организация учебного процесса в первом классе»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2024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год </a:t>
            </a:r>
            <a:r>
              <a:rPr lang="ru-RU" sz="3200" dirty="0"/>
              <a:t>           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0"/>
            <a:ext cx="4572396" cy="2322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7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6830" y="491295"/>
            <a:ext cx="4391191" cy="1188247"/>
          </a:xfrm>
        </p:spPr>
        <p:txBody>
          <a:bodyPr/>
          <a:lstStyle/>
          <a:p>
            <a:r>
              <a:rPr lang="ru-RU" dirty="0"/>
              <a:t>Во–первых,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2299" y="228147"/>
            <a:ext cx="6766339" cy="1225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Каковы особенности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обновленных ФГОС НОО 2021 года? 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1" y="1762126"/>
            <a:ext cx="9982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предметным результатам конкретизированы и уточнены. Содержание учебных предметов представлено по годам обучения по каждому учебному предмету в примерных рабочих программах, которые возьмет за основу своей работы каждый учитель. В программах четко определен минимум содержания, который должен знать каждый обучающийся.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02598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Во-вторых,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300" y="1628776"/>
            <a:ext cx="105487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метапредметным результатам дифференцированы по группам, даны в понятных и ясных формулировках, что позволит эффективно формировать умения самоорганизации, совместной деятельности, общения, навыков работы с информацией и др.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66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В-третьих,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1647825"/>
            <a:ext cx="11325225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Появилось требование, связанное с необходимостью формирования компонентов функциональной грамотности обучающихся.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умении применять полученные на уроках знания и умения для решения практических и жизненных задач. Формирование функциональной грамотности (читательской грамотности, математической грамотности, естественнонаучной грамотности, финансовой грамотности, креативного мышления, глобальных компетенций) рассматривается как требование к качеству современного образования, которое отражает готовность ребенка осознанно включаться в разнообразные жизненные ситуации. Предполагается большое количество заданий, связанных с формированием умений анализировать разные источники информации, находить главное, существенное, тем самым развивать критическое мышление.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08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8463" y="236072"/>
            <a:ext cx="4391191" cy="1325563"/>
          </a:xfrm>
        </p:spPr>
        <p:txBody>
          <a:bodyPr/>
          <a:lstStyle/>
          <a:p>
            <a:r>
              <a:rPr lang="ru-RU" dirty="0"/>
              <a:t>В-четвертых,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699" y="1237615"/>
            <a:ext cx="10953751" cy="563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Конкретизирован и расширен перечень личностных результатов. Они тесно связаны с воспитанием и отражают приобретение младшими школьниками первоначального опыта деятельности: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гражданско-патриотического воспитания, уважения к своему и другим народам;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духовно-нравственного воспитания, заключающегося в признании индивидуальности каждого человека, проявлении сопереживания, уважения и доброжелательности, неприятии любых форм поведения, направленных на причинение физического и морального вреда другим людям;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трудового воспитания;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осознании ценности труда в жизни человека и общества, ответственного потребления и бережного отношения к результатам труда, навыки участия в различных видах трудовой деятельности, интерес к различным профессиям.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68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360000">
            <a:off x="95294" y="414636"/>
            <a:ext cx="5513174" cy="2112280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chemeClr val="bg1">
                    <a:lumMod val="95000"/>
                  </a:schemeClr>
                </a:solidFill>
              </a:rPr>
              <a:t>Каковы преимущества ФГОС НОО 2021 года в отношении планируемых предметных результатов и системы их оценки?</a:t>
            </a:r>
            <a:br>
              <a:rPr lang="ru-RU" sz="1800" b="0" dirty="0">
                <a:solidFill>
                  <a:schemeClr val="bg1">
                    <a:lumMod val="95000"/>
                  </a:schemeClr>
                </a:solidFill>
              </a:rPr>
            </a:br>
            <a:endParaRPr lang="ru-RU" sz="1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Дети за партой, смотрящие в записную книжку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37" b="9937"/>
          <a:stretch/>
        </p:blipFill>
        <p:spPr/>
      </p:pic>
    </p:spTree>
    <p:extLst>
      <p:ext uri="{BB962C8B-B14F-4D97-AF65-F5344CB8AC3E}">
        <p14:creationId xmlns="" xmlns:p14="http://schemas.microsoft.com/office/powerpoint/2010/main" val="429136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95275" y="214018"/>
            <a:ext cx="11582399" cy="603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выделить несколько позитивных моментов: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определена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система требований к планируемым результата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основной образовательной программы, что позволяет создать равные возможности для того, чтобы ребята получили качественное образование. Единые образовательные результаты позволят сохранить единое образовательное пространство страны. Если ваш ребенок перейдет в течение учебного года из одной школы в другую или даже переедет в другой регион, содержание учебного материала не изменится;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повышается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прозрачность системы образования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соответствии с обновленными ФГОС определяется единый для всей страны порядок изучения учебных тем, содержание изучаемого материала;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также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детализированы и конкретизированы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обновленном документе, будет направлено на реализацию программы воспитания;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планируемым результатам станут едиными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школ России.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35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-23927" y="329316"/>
            <a:ext cx="5134204" cy="1484493"/>
          </a:xfrm>
        </p:spPr>
        <p:txBody>
          <a:bodyPr>
            <a:no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должен быть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начальной школы: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0886" y="1780791"/>
            <a:ext cx="9915525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-любознательный, интересующийся, активно познающий мир;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-владеющий основами умения учиться;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-любящий родной край и свою страну;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-уважающий и принимающий ценности семьи и общества;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-готовый самостоятельно действовать и отвечать за свои поступки перед семьей и обществом;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-доброжелательный, умеющий слушать и слышать партнера, умеющий высказывать свое мнение;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-выполняющий правила здорового и безопасного образа жизни для себя и для партнера.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63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Школьная форма и внешний вид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Парадная форма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Повседневная форма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Мальчики</a:t>
            </a:r>
            <a:r>
              <a:rPr lang="ru-RU" dirty="0" smtClean="0"/>
              <a:t> – темно-синий пиджак или жилет, темно-синие брюки (классической прямой модели (консервативный вариант)), мужская однотонная (цвет – пастельные тона)</a:t>
            </a:r>
            <a:r>
              <a:rPr lang="ru-RU" baseline="30000" dirty="0" smtClean="0"/>
              <a:t>*</a:t>
            </a:r>
            <a:r>
              <a:rPr lang="ru-RU" dirty="0" smtClean="0"/>
              <a:t> сорочка, однотонная водолазка (цвет – пастельные тона), туфли;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Девочки </a:t>
            </a:r>
            <a:r>
              <a:rPr lang="ru-RU" dirty="0" smtClean="0"/>
              <a:t>- темно-синий пиджак или жилет, темно-синяя юбка или брюки (классической прямой модели (консервативный вариант)), или темно-синий сарафан, однотонная (цвет – пастельные тона) блуза, однотонная водолазка (цвет – пастельные тона), однотонные колготки, туфли.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1053" y="2715208"/>
            <a:ext cx="4823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Мальчики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– темно-синий пиджак или жилет, темно-синие брюки (классической прямой модели (консервативный вариант)), мужская белая сорочка, туфли;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Девочки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 темно-синий пиджак или жилет, темно-синяя юбка или брюки (классической прямой модели (консервативный вариант)), или темно-синий сарафан, белая блуза, белые колготки, туфли.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285703" y="4673039"/>
            <a:ext cx="3689627" cy="547907"/>
          </a:xfrm>
        </p:spPr>
        <p:txBody>
          <a:bodyPr rtlCol="0"/>
          <a:lstStyle/>
          <a:p>
            <a:pPr rtl="0"/>
            <a:endParaRPr lang="ru-RU" dirty="0">
              <a:solidFill>
                <a:schemeClr val="tx2"/>
              </a:solidFill>
            </a:endParaRPr>
          </a:p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=""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20577">
            <a:off x="859041" y="2704695"/>
            <a:ext cx="4851352" cy="1827069"/>
          </a:xfrm>
        </p:spPr>
        <p:txBody>
          <a:bodyPr>
            <a:noAutofit/>
          </a:bodyPr>
          <a:lstStyle/>
          <a:p>
            <a:r>
              <a:rPr lang="ru-RU" sz="5400" dirty="0"/>
              <a:t>«Времена меняются, и мы меняемся вместе с ними…»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53085">
            <a:off x="7576695" y="1871122"/>
            <a:ext cx="4351853" cy="3973523"/>
          </a:xfrm>
        </p:spPr>
        <p:txBody>
          <a:bodyPr>
            <a:normAutofit/>
          </a:bodyPr>
          <a:lstStyle/>
          <a:p>
            <a:r>
              <a:rPr lang="ru-RU" sz="8000" dirty="0" err="1"/>
              <a:t>Лотарь</a:t>
            </a:r>
            <a:r>
              <a:rPr lang="ru-RU" sz="8000" dirty="0"/>
              <a:t> I</a:t>
            </a:r>
            <a:r>
              <a:rPr lang="ru-RU" dirty="0"/>
              <a:t>, король франков</a:t>
            </a:r>
            <a:r>
              <a:rPr lang="en-US" dirty="0"/>
              <a:t> (I</a:t>
            </a:r>
            <a:r>
              <a:rPr lang="ru-RU" dirty="0" err="1"/>
              <a:t>в.н.э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907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7990" y="262635"/>
            <a:ext cx="4391191" cy="1325563"/>
          </a:xfrm>
        </p:spPr>
        <p:txBody>
          <a:bodyPr/>
          <a:lstStyle/>
          <a:p>
            <a:r>
              <a:rPr lang="ru-RU" dirty="0"/>
              <a:t>Уважаемые родители!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142" y="899886"/>
            <a:ext cx="110308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Министерством просвещения утвержден федеральный государственный образовательный стандарт начального общего образования (далее – ФГОС НОО).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Нормативные документы: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1. Приказ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Минпросвещения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России от 31.05.2021г. № 286 Об утверждении федерального государственного образовательного стандарта начального общего образования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2. Приказ директора МБОУ СШ №62 от 24.01.2022г. № 26«О подготовке к введению и реализации ФГОС НОО и ФГОС ООО нового поколения с 01.09.2022 г.»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3. Дорожная карта мероприятий по обеспечению перехода на новые ФГОС НОО, ФГОС ООО на 2022-2027 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217076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5" y="91855"/>
            <a:ext cx="69723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ваше внимание, что обновленный ФГОС НОО не имеет принципиальных отличий от действующего в настоящее время ФГОС НОО 2009 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3949" y="1942690"/>
            <a:ext cx="1100137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Сохранена концепция ФГОС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ее основе – системно-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подход. Данный подход базируется на обеспечении соответствия образовательной деятельности возрасту обучающихся, их индивидуальным особенностям. Системно-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 к организации образовательного процесса предполагает использование таких форм взаимодействия педагога и обучающихся в процессе воспитания и обучения, которые должны обеспечивать всестороннее развитие ребенка в активной деятельности. Именно знания и умения, которые ребенок получил не в готовом виде, а в ходе активного взаимодействия, становятся для него бесценным опытом, определяющем его успешность на последующих этапах обучения.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44628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332839B9-AF4C-4037-9622-12168A03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6906D62E-5AD3-4B89-93C1-743053C1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7976DBB-26C2-4ADC-BD39-B1422ACA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52935" y="454500"/>
            <a:ext cx="4391191" cy="546837"/>
          </a:xfrm>
        </p:spPr>
        <p:txBody>
          <a:bodyPr>
            <a:normAutofit/>
          </a:bodyPr>
          <a:lstStyle/>
          <a:p>
            <a:r>
              <a:rPr lang="ru-RU" sz="1600" dirty="0"/>
              <a:t>Во-</a:t>
            </a:r>
            <a:r>
              <a:rPr lang="ru-RU" sz="1600" dirty="0" err="1"/>
              <a:t>вторых,учебный</a:t>
            </a:r>
            <a:r>
              <a:rPr lang="ru-RU" sz="1600" dirty="0"/>
              <a:t> план ФОП НОО включает следующие предметы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5D1E6D4-0DB4-4A8A-84FE-7E7C51971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4909067"/>
              </p:ext>
            </p:extLst>
          </p:nvPr>
        </p:nvGraphicFramePr>
        <p:xfrm>
          <a:off x="1217566" y="1266875"/>
          <a:ext cx="10738455" cy="5559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3674">
                  <a:extLst>
                    <a:ext uri="{9D8B030D-6E8A-4147-A177-3AD203B41FA5}">
                      <a16:colId xmlns="" xmlns:a16="http://schemas.microsoft.com/office/drawing/2014/main" val="3411201793"/>
                    </a:ext>
                  </a:extLst>
                </a:gridCol>
                <a:gridCol w="3110424">
                  <a:extLst>
                    <a:ext uri="{9D8B030D-6E8A-4147-A177-3AD203B41FA5}">
                      <a16:colId xmlns="" xmlns:a16="http://schemas.microsoft.com/office/drawing/2014/main" val="1020746182"/>
                    </a:ext>
                  </a:extLst>
                </a:gridCol>
                <a:gridCol w="3404357">
                  <a:extLst>
                    <a:ext uri="{9D8B030D-6E8A-4147-A177-3AD203B41FA5}">
                      <a16:colId xmlns="" xmlns:a16="http://schemas.microsoft.com/office/drawing/2014/main" val="3067783108"/>
                    </a:ext>
                  </a:extLst>
                </a:gridCol>
              </a:tblGrid>
              <a:tr h="581259">
                <a:tc>
                  <a:txBody>
                    <a:bodyPr/>
                    <a:lstStyle/>
                    <a:p>
                      <a:pPr marL="10680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b="1" i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Учебные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9556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b="1" i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b="1" i="1" spc="-3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Кол-во</a:t>
                      </a:r>
                      <a:r>
                        <a:rPr sz="2000" b="1" i="1" spc="-2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час.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b="1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i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неделю</a:t>
                      </a:r>
                      <a:r>
                        <a:rPr sz="2000" b="1" i="1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(5</a:t>
                      </a:r>
                      <a:r>
                        <a:rPr sz="2000" b="1" i="1" spc="-2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 err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дн</a:t>
                      </a:r>
                      <a:r>
                        <a:rPr sz="2000" b="1" i="1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b="1" i="1" spc="-3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Кол-во</a:t>
                      </a:r>
                      <a:r>
                        <a:rPr sz="2000" b="1" i="1" spc="-2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час.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b="1" i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000" b="1" i="1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2000" b="1" i="1" spc="-4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НОО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2892579"/>
                  </a:ext>
                </a:extLst>
              </a:tr>
              <a:tr h="39764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5/5/5/5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3446275"/>
                  </a:ext>
                </a:extLst>
              </a:tr>
              <a:tr h="44946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spc="-10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2000" b="1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чтение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4/4/4/4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16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177431"/>
                  </a:ext>
                </a:extLst>
              </a:tr>
              <a:tr h="44957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000" b="1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-/2/2/2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7398171"/>
                  </a:ext>
                </a:extLst>
              </a:tr>
              <a:tr h="44946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4/4/4/4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16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554365"/>
                  </a:ext>
                </a:extLst>
              </a:tr>
              <a:tr h="44946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Окружающий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мир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2/2/2/2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621120"/>
                  </a:ext>
                </a:extLst>
              </a:tr>
              <a:tr h="68380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ОРКСЭ</a:t>
                      </a:r>
                      <a:r>
                        <a:rPr sz="20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1" i="1" spc="-5" dirty="0" err="1">
                          <a:latin typeface="Times New Roman"/>
                          <a:cs typeface="Times New Roman"/>
                        </a:rPr>
                        <a:t>один</a:t>
                      </a:r>
                      <a:r>
                        <a:rPr sz="2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 err="1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lang="ru-RU" sz="2000" b="0" i="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" dirty="0" err="1">
                          <a:latin typeface="Times New Roman"/>
                          <a:cs typeface="Times New Roman"/>
                        </a:rPr>
                        <a:t>модулей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)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-/-/-/1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4541787"/>
                  </a:ext>
                </a:extLst>
              </a:tr>
              <a:tr h="68380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i="1" spc="-10" dirty="0" err="1">
                          <a:latin typeface="Times New Roman"/>
                          <a:cs typeface="Times New Roman"/>
                        </a:rPr>
                        <a:t>Изобразительное</a:t>
                      </a:r>
                      <a:r>
                        <a:rPr lang="ru-RU" sz="2000" b="0" i="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 err="1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1/1/1/1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8891807"/>
                  </a:ext>
                </a:extLst>
              </a:tr>
              <a:tr h="40519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Музыка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6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1/1/1/1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0939694"/>
                  </a:ext>
                </a:extLst>
              </a:tr>
              <a:tr h="43350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000" b="1" i="1" spc="-25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1/1/1/1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968176"/>
                  </a:ext>
                </a:extLst>
              </a:tr>
              <a:tr h="48874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i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2000" b="1" i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i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2/2/2/2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i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059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F15C425-315B-4D35-9AC9-2EE83E9D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1A509AC-5357-4FB4-9C95-7C408540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EF3EE56-0D6C-459D-B500-390634E9EB6E}"/>
              </a:ext>
            </a:extLst>
          </p:cNvPr>
          <p:cNvSpPr/>
          <p:nvPr/>
        </p:nvSpPr>
        <p:spPr>
          <a:xfrm>
            <a:off x="676275" y="789444"/>
            <a:ext cx="101826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/>
              <a:t>Режим организации образовательного процесса (1-4 классы)</a:t>
            </a:r>
          </a:p>
          <a:p>
            <a:pPr>
              <a:buNone/>
            </a:pPr>
            <a:r>
              <a:rPr lang="ru-RU" b="1" dirty="0"/>
              <a:t>       Продолжительность учебного года:</a:t>
            </a:r>
            <a:r>
              <a:rPr lang="ru-RU" dirty="0"/>
              <a:t> 33 недели в  1-ых классах, 34 недели во 2-4-ых классах. </a:t>
            </a:r>
          </a:p>
          <a:p>
            <a:pPr>
              <a:buNone/>
            </a:pPr>
            <a:r>
              <a:rPr lang="ru-RU" dirty="0"/>
              <a:t>       </a:t>
            </a:r>
            <a:r>
              <a:rPr lang="ru-RU" b="1" dirty="0"/>
              <a:t>Продолжительность учебной недели: </a:t>
            </a:r>
            <a:r>
              <a:rPr lang="ru-RU" dirty="0"/>
              <a:t>5-дневная учебная неделя. </a:t>
            </a:r>
          </a:p>
          <a:p>
            <a:pPr>
              <a:buNone/>
            </a:pPr>
            <a:r>
              <a:rPr lang="ru-RU" b="1" dirty="0"/>
              <a:t>       Продолжительность урока </a:t>
            </a:r>
            <a:r>
              <a:rPr lang="ru-RU" dirty="0"/>
              <a:t>– 40 минут </a:t>
            </a: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Обучение в 1-м классе проводится по 5-дневной учебной неделе и только в первую смену.</a:t>
            </a:r>
          </a:p>
          <a:p>
            <a:pPr lvl="0"/>
            <a:r>
              <a:rPr lang="ru-RU" dirty="0"/>
              <a:t>В 1 классе использование «ступенчатого» режима обучения: </a:t>
            </a:r>
          </a:p>
          <a:p>
            <a:r>
              <a:rPr lang="ru-RU" dirty="0"/>
              <a:t>- в сентябре, октябре – по 3 урока в день по 35 минут каждый. В соответствии с  Письмом  МО РФ от 20.04.2001 г. № 408/13-13, обеспечивается организация адаптационного периода. 4-й урок проводится в форме целевых прогулок,  уроков-игр, экскурсий и т.д.;</a:t>
            </a:r>
          </a:p>
          <a:p>
            <a:r>
              <a:rPr lang="ru-RU" dirty="0"/>
              <a:t>-  в ноябре-декабре – по 4 урока по 35 минут каждый; </a:t>
            </a:r>
          </a:p>
          <a:p>
            <a:r>
              <a:rPr lang="ru-RU" dirty="0"/>
              <a:t>- январь-май – по 4 урока по 45 минут каждый.</a:t>
            </a:r>
          </a:p>
          <a:p>
            <a:pPr lvl="0"/>
            <a:r>
              <a:rPr lang="ru-RU" dirty="0"/>
              <a:t>Дополнительные недельные каникулы в 1 классе в середине третьей четверти.</a:t>
            </a:r>
          </a:p>
        </p:txBody>
      </p:sp>
    </p:spTree>
    <p:extLst>
      <p:ext uri="{BB962C8B-B14F-4D97-AF65-F5344CB8AC3E}">
        <p14:creationId xmlns="" xmlns:p14="http://schemas.microsoft.com/office/powerpoint/2010/main" val="61484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F8B36AB8-26FD-46F7-A156-5DED525C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0B0BB80-7F23-4597-AA55-1C7B5A0D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A59AB06-6860-453B-9C0F-60697A4E1BFD}"/>
              </a:ext>
            </a:extLst>
          </p:cNvPr>
          <p:cNvSpPr/>
          <p:nvPr/>
        </p:nvSpPr>
        <p:spPr>
          <a:xfrm>
            <a:off x="2305050" y="1582341"/>
            <a:ext cx="821055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Выполнение санитарно-гигиенических нормативов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dirty="0"/>
              <a:t>Максимально допустимая недельная нагрузка: 1 класс – 21 час; 2-4 классы – 23 часа;</a:t>
            </a:r>
          </a:p>
          <a:p>
            <a:pPr lvl="0"/>
            <a:r>
              <a:rPr lang="ru-RU" dirty="0"/>
              <a:t>Объем максимально-допустимой нагрузки в течение дня: 1 класс – 4 урока в день и один день в неделю 5 уроков за счет урока физкультуры; 2-4 классы – 4-5 уроков;</a:t>
            </a:r>
          </a:p>
          <a:p>
            <a:pPr lvl="0"/>
            <a:r>
              <a:rPr lang="ru-RU" dirty="0"/>
              <a:t>Расписание уроков составляется с учетом дневной и недельной умственной работоспособности обучающихся и шкалой трудности учебных предметов;</a:t>
            </a:r>
          </a:p>
          <a:p>
            <a:pPr lvl="0"/>
            <a:r>
              <a:rPr lang="ru-RU" dirty="0"/>
              <a:t>Для обучающихся 1 классов наиболее трудные предметы проводятся на 2 уроке; во 2-4 классах на 2-3 уроках;</a:t>
            </a:r>
          </a:p>
          <a:p>
            <a:pPr lvl="0"/>
            <a:r>
              <a:rPr lang="ru-RU" dirty="0"/>
              <a:t>В 1-4 классах сдвоенные уроки не проводятся.</a:t>
            </a:r>
          </a:p>
          <a:p>
            <a:pPr lvl="0"/>
            <a:r>
              <a:rPr lang="ru-RU" dirty="0"/>
              <a:t>В 1-4 классах проводится </a:t>
            </a:r>
            <a:r>
              <a:rPr lang="ru-RU" b="1" dirty="0"/>
              <a:t>2 </a:t>
            </a:r>
            <a:r>
              <a:rPr lang="ru-RU" dirty="0"/>
              <a:t>часа физкультуры.</a:t>
            </a:r>
          </a:p>
        </p:txBody>
      </p:sp>
    </p:spTree>
    <p:extLst>
      <p:ext uri="{BB962C8B-B14F-4D97-AF65-F5344CB8AC3E}">
        <p14:creationId xmlns="" xmlns:p14="http://schemas.microsoft.com/office/powerpoint/2010/main" val="11294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1" y="2282951"/>
            <a:ext cx="6029325" cy="3402714"/>
          </a:xfrm>
        </p:spPr>
        <p:txBody>
          <a:bodyPr rtlCol="0">
            <a:normAutofit/>
          </a:bodyPr>
          <a:lstStyle/>
          <a:p>
            <a:r>
              <a:rPr lang="ru-RU" sz="2400" dirty="0"/>
              <a:t>Она реализуется с учетом выбора участниками образовательных отношений учебных курсов внеурочной деятельности из перечня, предлагаемого</a:t>
            </a:r>
          </a:p>
          <a:p>
            <a:r>
              <a:rPr lang="ru-RU" sz="2400" dirty="0"/>
              <a:t>ОБРАЗОВАТЕЛЬНОЙ ОРГАНИЗАЦИЕЙ.</a:t>
            </a:r>
          </a:p>
        </p:txBody>
      </p:sp>
      <p:pic>
        <p:nvPicPr>
          <p:cNvPr id="9" name="Рисунок 8" descr="Набор для рисования">
            <a:extLst>
              <a:ext uri="{FF2B5EF4-FFF2-40B4-BE49-F238E27FC236}">
                <a16:creationId xmlns=""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>
          <a:xfrm>
            <a:off x="6346584" y="2162175"/>
            <a:ext cx="5845416" cy="4039262"/>
          </a:xfr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22552" y="468898"/>
            <a:ext cx="6989934" cy="2160742"/>
          </a:xfrm>
        </p:spPr>
        <p:txBody>
          <a:bodyPr rtlCol="0">
            <a:noAutofit/>
          </a:bodyPr>
          <a:lstStyle/>
          <a:p>
            <a:r>
              <a:rPr lang="ru-RU" sz="2400" dirty="0"/>
              <a:t>В-третьих, внеурочная деятельность остается обязательной частью образовательного процесса. </a:t>
            </a:r>
          </a:p>
        </p:txBody>
      </p:sp>
    </p:spTree>
    <p:extLst>
      <p:ext uri="{BB962C8B-B14F-4D97-AF65-F5344CB8AC3E}">
        <p14:creationId xmlns="" xmlns:p14="http://schemas.microsoft.com/office/powerpoint/2010/main" val="25325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478963" y="354491"/>
            <a:ext cx="4391191" cy="1325563"/>
          </a:xfrm>
        </p:spPr>
        <p:txBody>
          <a:bodyPr/>
          <a:lstStyle/>
          <a:p>
            <a:r>
              <a:rPr lang="ru-RU" dirty="0"/>
              <a:t>В-четвертых: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050" y="1762125"/>
            <a:ext cx="10782300" cy="243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требований к результатам освоения образовательных программ остается неизменной и состоит из трех групп планируемых результатов: 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личностные, метапредметные и предметные. </a:t>
            </a:r>
          </a:p>
        </p:txBody>
      </p:sp>
    </p:spTree>
    <p:extLst>
      <p:ext uri="{BB962C8B-B14F-4D97-AF65-F5344CB8AC3E}">
        <p14:creationId xmlns="" xmlns:p14="http://schemas.microsoft.com/office/powerpoint/2010/main" val="1438508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16c05727-aa75-4e4a-9b5f-8a80a116589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1210</Words>
  <Application>Microsoft Office PowerPoint</Application>
  <PresentationFormat>Произвольный</PresentationFormat>
  <Paragraphs>135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«Времена меняются, и мы меняемся вместе с ними…»</vt:lpstr>
      <vt:lpstr>Уважаемые родители!</vt:lpstr>
      <vt:lpstr>Во-первых,</vt:lpstr>
      <vt:lpstr>Во-вторых,учебный план ФОП НОО включает следующие предметы</vt:lpstr>
      <vt:lpstr>Слайд 6</vt:lpstr>
      <vt:lpstr>Слайд 7</vt:lpstr>
      <vt:lpstr>В-третьих, внеурочная деятельность остается обязательной частью образовательного процесса. </vt:lpstr>
      <vt:lpstr>В-четвертых: </vt:lpstr>
      <vt:lpstr>Во–первых, </vt:lpstr>
      <vt:lpstr>Во-вторых, </vt:lpstr>
      <vt:lpstr>В-третьих, </vt:lpstr>
      <vt:lpstr>В-четвертых, </vt:lpstr>
      <vt:lpstr>Каковы преимущества ФГОС НОО 2021 года в отношении планируемых предметных результатов и системы их оценки? </vt:lpstr>
      <vt:lpstr>Слайд 15</vt:lpstr>
      <vt:lpstr>Каким должен быть выпускник начальной школы: </vt:lpstr>
      <vt:lpstr>Школьная форма и внешний вид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2022-04-16T11:34:13Z</dcterms:created>
  <dcterms:modified xsi:type="dcterms:W3CDTF">2024-06-06T10:38:30Z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